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6858000" cy="9906000" type="A4"/>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351A"/>
    <a:srgbClr val="D0CE5D"/>
    <a:srgbClr val="BBB197"/>
    <a:srgbClr val="9E5634"/>
    <a:srgbClr val="AD7C42"/>
    <a:srgbClr val="9DCA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6981" autoAdjust="0"/>
    <p:restoredTop sz="94660"/>
  </p:normalViewPr>
  <p:slideViewPr>
    <p:cSldViewPr snapToGrid="0">
      <p:cViewPr>
        <p:scale>
          <a:sx n="100" d="100"/>
          <a:sy n="100" d="100"/>
        </p:scale>
        <p:origin x="-204" y="293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250" cy="4937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2"/>
            <a:ext cx="2889250" cy="493712"/>
          </a:xfrm>
          <a:prstGeom prst="rect">
            <a:avLst/>
          </a:prstGeom>
        </p:spPr>
        <p:txBody>
          <a:bodyPr vert="horz" lIns="91440" tIns="45720" rIns="91440" bIns="45720" rtlCol="0"/>
          <a:lstStyle>
            <a:lvl1pPr algn="r">
              <a:defRPr sz="1200"/>
            </a:lvl1pPr>
          </a:lstStyle>
          <a:p>
            <a:fld id="{80E1B541-6DA6-4AAB-B221-C866B0777F50}" type="datetimeFigureOut">
              <a:rPr lang="en-GB" smtClean="0"/>
              <a:t>12/04/2017</a:t>
            </a:fld>
            <a:endParaRPr lang="en-GB"/>
          </a:p>
        </p:txBody>
      </p:sp>
      <p:sp>
        <p:nvSpPr>
          <p:cNvPr id="4" name="Footer Placeholder 3"/>
          <p:cNvSpPr>
            <a:spLocks noGrp="1"/>
          </p:cNvSpPr>
          <p:nvPr>
            <p:ph type="ftr" sz="quarter" idx="2"/>
          </p:nvPr>
        </p:nvSpPr>
        <p:spPr>
          <a:xfrm>
            <a:off x="0" y="9377362"/>
            <a:ext cx="2889250"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377362"/>
            <a:ext cx="2889250" cy="493712"/>
          </a:xfrm>
          <a:prstGeom prst="rect">
            <a:avLst/>
          </a:prstGeom>
        </p:spPr>
        <p:txBody>
          <a:bodyPr vert="horz" lIns="91440" tIns="45720" rIns="91440" bIns="45720" rtlCol="0" anchor="b"/>
          <a:lstStyle>
            <a:lvl1pPr algn="r">
              <a:defRPr sz="1200"/>
            </a:lvl1pPr>
          </a:lstStyle>
          <a:p>
            <a:fld id="{17CD0187-39C4-4F66-922E-F11EBF71934C}" type="slidenum">
              <a:rPr lang="en-GB" smtClean="0"/>
              <a:t>‹#›</a:t>
            </a:fld>
            <a:endParaRPr lang="en-GB"/>
          </a:p>
        </p:txBody>
      </p:sp>
    </p:spTree>
    <p:extLst>
      <p:ext uri="{BB962C8B-B14F-4D97-AF65-F5344CB8AC3E}">
        <p14:creationId xmlns:p14="http://schemas.microsoft.com/office/powerpoint/2010/main" val="28340948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4EE544-8D1D-42D4-B3E7-4EFC6A70311E}" type="datetimeFigureOut">
              <a:rPr lang="en-GB" smtClean="0"/>
              <a:t>12/04/2017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350854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EE544-8D1D-42D4-B3E7-4EFC6A70311E}" type="datetimeFigureOut">
              <a:rPr lang="en-GB" smtClean="0"/>
              <a:t>12/04/2017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362778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EE544-8D1D-42D4-B3E7-4EFC6A70311E}" type="datetimeFigureOut">
              <a:rPr lang="en-GB" smtClean="0"/>
              <a:t>12/04/2017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11425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EE544-8D1D-42D4-B3E7-4EFC6A70311E}" type="datetimeFigureOut">
              <a:rPr lang="en-GB" smtClean="0"/>
              <a:t>12/04/2017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220283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4EE544-8D1D-42D4-B3E7-4EFC6A70311E}" type="datetimeFigureOut">
              <a:rPr lang="en-GB" smtClean="0"/>
              <a:t>12/04/2017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90850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4EE544-8D1D-42D4-B3E7-4EFC6A70311E}" type="datetimeFigureOut">
              <a:rPr lang="en-GB" smtClean="0"/>
              <a:t>12/04/2017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265929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4EE544-8D1D-42D4-B3E7-4EFC6A70311E}" type="datetimeFigureOut">
              <a:rPr lang="en-GB" smtClean="0"/>
              <a:t>12/04/2017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205746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4EE544-8D1D-42D4-B3E7-4EFC6A70311E}" type="datetimeFigureOut">
              <a:rPr lang="en-GB" smtClean="0"/>
              <a:t>12/04/2017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397218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EE544-8D1D-42D4-B3E7-4EFC6A70311E}" type="datetimeFigureOut">
              <a:rPr lang="en-GB" smtClean="0"/>
              <a:t>12/04/2017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3503665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EE544-8D1D-42D4-B3E7-4EFC6A70311E}" type="datetimeFigureOut">
              <a:rPr lang="en-GB" smtClean="0"/>
              <a:t>12/04/2017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4213089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EE544-8D1D-42D4-B3E7-4EFC6A70311E}" type="datetimeFigureOut">
              <a:rPr lang="en-GB" smtClean="0"/>
              <a:t>12/04/2017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204CB-6147-4D29-9306-37FEADC3D040}" type="slidenum">
              <a:rPr lang="en-GB" smtClean="0"/>
              <a:t>‹#›</a:t>
            </a:fld>
            <a:endParaRPr lang="en-GB"/>
          </a:p>
        </p:txBody>
      </p:sp>
    </p:spTree>
    <p:extLst>
      <p:ext uri="{BB962C8B-B14F-4D97-AF65-F5344CB8AC3E}">
        <p14:creationId xmlns:p14="http://schemas.microsoft.com/office/powerpoint/2010/main" val="697217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B4EE544-8D1D-42D4-B3E7-4EFC6A70311E}" type="datetimeFigureOut">
              <a:rPr lang="en-GB" smtClean="0"/>
              <a:t>12/04/2017</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D204CB-6147-4D29-9306-37FEADC3D040}" type="slidenum">
              <a:rPr lang="en-GB" smtClean="0"/>
              <a:t>‹#›</a:t>
            </a:fld>
            <a:endParaRPr lang="en-GB"/>
          </a:p>
        </p:txBody>
      </p:sp>
    </p:spTree>
    <p:extLst>
      <p:ext uri="{BB962C8B-B14F-4D97-AF65-F5344CB8AC3E}">
        <p14:creationId xmlns:p14="http://schemas.microsoft.com/office/powerpoint/2010/main" val="976991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heila.quill@nhs.net"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4025250"/>
            <a:ext cx="6858000" cy="57573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p:nvSpPr>
        <p:spPr>
          <a:xfrm>
            <a:off x="475864" y="4833376"/>
            <a:ext cx="5978276" cy="453970"/>
          </a:xfrm>
          <a:prstGeom prst="rect">
            <a:avLst/>
          </a:prstGeom>
        </p:spPr>
        <p:txBody>
          <a:bodyPr wrap="square">
            <a:spAutoFit/>
          </a:bodyPr>
          <a:lstStyle/>
          <a:p>
            <a:r>
              <a:rPr lang="en-GB" sz="2350" dirty="0" smtClean="0">
                <a:latin typeface="Gill Sans MT" panose="020B0502020104020203" pitchFamily="34" charset="0"/>
              </a:rPr>
              <a:t>Younger People with Dementia Activity Group</a:t>
            </a:r>
            <a:endParaRPr lang="en-GB" sz="2350" dirty="0"/>
          </a:p>
        </p:txBody>
      </p:sp>
      <p:sp>
        <p:nvSpPr>
          <p:cNvPr id="4" name="TextBox 3"/>
          <p:cNvSpPr txBox="1"/>
          <p:nvPr/>
        </p:nvSpPr>
        <p:spPr>
          <a:xfrm>
            <a:off x="36002" y="4030094"/>
            <a:ext cx="6858000" cy="923330"/>
          </a:xfrm>
          <a:prstGeom prst="rect">
            <a:avLst/>
          </a:prstGeom>
          <a:noFill/>
        </p:spPr>
        <p:txBody>
          <a:bodyPr wrap="square" rtlCol="0">
            <a:spAutoFit/>
          </a:bodyPr>
          <a:lstStyle/>
          <a:p>
            <a:pPr algn="ctr"/>
            <a:r>
              <a:rPr lang="en-GB" sz="5400" b="1" dirty="0" smtClean="0">
                <a:solidFill>
                  <a:schemeClr val="accent1">
                    <a:lumMod val="50000"/>
                  </a:schemeClr>
                </a:solidFill>
                <a:latin typeface="Gill Sans MT" panose="020B0502020104020203" pitchFamily="34" charset="0"/>
              </a:rPr>
              <a:t>STEP FORWARD</a:t>
            </a:r>
            <a:endParaRPr lang="en-GB" sz="5400" b="1" dirty="0">
              <a:solidFill>
                <a:schemeClr val="accent1">
                  <a:lumMod val="50000"/>
                </a:schemeClr>
              </a:solidFill>
              <a:latin typeface="Gill Sans MT" panose="020B0502020104020203" pitchFamily="34" charset="0"/>
            </a:endParaRPr>
          </a:p>
        </p:txBody>
      </p:sp>
      <p:sp>
        <p:nvSpPr>
          <p:cNvPr id="14" name="Rectangle 13"/>
          <p:cNvSpPr/>
          <p:nvPr/>
        </p:nvSpPr>
        <p:spPr>
          <a:xfrm>
            <a:off x="0" y="0"/>
            <a:ext cx="6858000" cy="397566"/>
          </a:xfrm>
          <a:prstGeom prst="rect">
            <a:avLst/>
          </a:prstGeom>
          <a:solidFill>
            <a:srgbClr val="D0C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226778" y="5372932"/>
            <a:ext cx="6404444" cy="3970318"/>
          </a:xfrm>
          <a:prstGeom prst="rect">
            <a:avLst/>
          </a:prstGeom>
        </p:spPr>
        <p:txBody>
          <a:bodyPr wrap="square">
            <a:spAutoFit/>
          </a:bodyPr>
          <a:lstStyle/>
          <a:p>
            <a:r>
              <a:rPr lang="en-GB" dirty="0" smtClean="0">
                <a:latin typeface="Gill Sans MT" panose="020B0502020104020203" pitchFamily="34" charset="0"/>
              </a:rPr>
              <a:t>Step Forward is a six week walk and talk group, designed to begin the process of finding out what people diagnosed with dementia under the age of 65 want for better Younger People with Dementia Services (YPWD) in Milton Keynes. </a:t>
            </a:r>
          </a:p>
          <a:p>
            <a:endParaRPr lang="en-GB" dirty="0">
              <a:latin typeface="Gill Sans MT" panose="020B0502020104020203" pitchFamily="34" charset="0"/>
            </a:endParaRPr>
          </a:p>
          <a:p>
            <a:r>
              <a:rPr lang="en-GB" dirty="0" smtClean="0">
                <a:latin typeface="Gill Sans MT" panose="020B0502020104020203" pitchFamily="34" charset="0"/>
              </a:rPr>
              <a:t>Accessible to all levels of walkers, families, friends and volunteers, each session will take place at different venues in the community.  </a:t>
            </a:r>
          </a:p>
          <a:p>
            <a:endParaRPr lang="en-GB" dirty="0" smtClean="0">
              <a:latin typeface="Gill Sans MT" panose="020B0502020104020203" pitchFamily="34" charset="0"/>
            </a:endParaRPr>
          </a:p>
          <a:p>
            <a:pPr lvl="0"/>
            <a:r>
              <a:rPr lang="en-GB" dirty="0">
                <a:solidFill>
                  <a:prstClr val="black"/>
                </a:solidFill>
                <a:latin typeface="Gill Sans MT" panose="020B0502020104020203" pitchFamily="34" charset="0"/>
              </a:rPr>
              <a:t>You will need to attend a registration session </a:t>
            </a:r>
            <a:r>
              <a:rPr lang="en-GB" dirty="0" smtClean="0">
                <a:solidFill>
                  <a:prstClr val="black"/>
                </a:solidFill>
                <a:latin typeface="Gill Sans MT" panose="020B0502020104020203" pitchFamily="34" charset="0"/>
              </a:rPr>
              <a:t>at The Specialist Memory Service, </a:t>
            </a:r>
            <a:r>
              <a:rPr lang="en-GB" dirty="0" smtClean="0">
                <a:solidFill>
                  <a:prstClr val="black"/>
                </a:solidFill>
                <a:latin typeface="Gill Sans MT" panose="020B0502020104020203" pitchFamily="34" charset="0"/>
              </a:rPr>
              <a:t>Stantonbury Health Centre,</a:t>
            </a:r>
            <a:r>
              <a:rPr lang="en-GB" dirty="0" smtClean="0">
                <a:solidFill>
                  <a:prstClr val="black"/>
                </a:solidFill>
                <a:latin typeface="Gill Sans MT" panose="020B0502020104020203" pitchFamily="34" charset="0"/>
              </a:rPr>
              <a:t> </a:t>
            </a:r>
            <a:r>
              <a:rPr lang="en-GB" sz="1600" dirty="0" smtClean="0">
                <a:solidFill>
                  <a:prstClr val="black"/>
                </a:solidFill>
                <a:latin typeface="Gill Sans MT" panose="020B0502020104020203" pitchFamily="34" charset="0"/>
              </a:rPr>
              <a:t>MK14 6BL</a:t>
            </a:r>
            <a:r>
              <a:rPr lang="en-GB" dirty="0" smtClean="0">
                <a:latin typeface="Gill Sans MT" panose="020B0502020104020203" pitchFamily="34" charset="0"/>
              </a:rPr>
              <a:t>.  </a:t>
            </a:r>
            <a:r>
              <a:rPr lang="en-GB" dirty="0" smtClean="0">
                <a:latin typeface="Gill Sans MT" panose="020B0502020104020203" pitchFamily="34" charset="0"/>
              </a:rPr>
              <a:t>If you’d like to register your interest or find out more please contact Sheila Quill </a:t>
            </a:r>
            <a:r>
              <a:rPr lang="en-GB" sz="1600" dirty="0" smtClean="0">
                <a:latin typeface="Gill Sans MT" panose="020B0502020104020203" pitchFamily="34" charset="0"/>
              </a:rPr>
              <a:t>on</a:t>
            </a:r>
            <a:r>
              <a:rPr lang="en-GB" dirty="0" smtClean="0">
                <a:latin typeface="Gill Sans MT" panose="020B0502020104020203" pitchFamily="34" charset="0"/>
              </a:rPr>
              <a:t> </a:t>
            </a:r>
            <a:r>
              <a:rPr lang="en-GB" smtClean="0">
                <a:latin typeface="Gill Sans MT" panose="020B0502020104020203" pitchFamily="34" charset="0"/>
              </a:rPr>
              <a:t>01908 </a:t>
            </a:r>
            <a:r>
              <a:rPr lang="en-GB" smtClean="0">
                <a:latin typeface="Gill Sans MT" panose="020B0502020104020203" pitchFamily="34" charset="0"/>
              </a:rPr>
              <a:t>801020</a:t>
            </a:r>
            <a:r>
              <a:rPr lang="en-GB" smtClean="0">
                <a:latin typeface="Gill Sans MT" panose="020B0502020104020203" pitchFamily="34" charset="0"/>
              </a:rPr>
              <a:t> </a:t>
            </a:r>
            <a:r>
              <a:rPr lang="en-GB" dirty="0" smtClean="0">
                <a:latin typeface="Gill Sans MT" panose="020B0502020104020203" pitchFamily="34" charset="0"/>
              </a:rPr>
              <a:t>or email </a:t>
            </a:r>
            <a:r>
              <a:rPr lang="en-GB" dirty="0" smtClean="0">
                <a:latin typeface="Gill Sans MT" panose="020B0502020104020203" pitchFamily="34" charset="0"/>
                <a:hlinkClick r:id="rId2"/>
              </a:rPr>
              <a:t>sheila.quill@nhs.net</a:t>
            </a:r>
            <a:r>
              <a:rPr lang="en-GB" dirty="0" smtClean="0">
                <a:latin typeface="Gill Sans MT" panose="020B0502020104020203" pitchFamily="34" charset="0"/>
              </a:rPr>
              <a:t>.  </a:t>
            </a:r>
          </a:p>
          <a:p>
            <a:r>
              <a:rPr lang="en-GB" dirty="0" smtClean="0">
                <a:latin typeface="Gill Sans MT" panose="020B0502020104020203" pitchFamily="34" charset="0"/>
              </a:rPr>
              <a:t/>
            </a:r>
            <a:br>
              <a:rPr lang="en-GB" dirty="0" smtClean="0">
                <a:latin typeface="Gill Sans MT" panose="020B0502020104020203" pitchFamily="34" charset="0"/>
              </a:rPr>
            </a:br>
            <a:endParaRPr lang="en-GB" dirty="0"/>
          </a:p>
        </p:txBody>
      </p:sp>
      <p:pic>
        <p:nvPicPr>
          <p:cNvPr id="1030" name="Picture 6" descr="http://s0.geograph.org.uk/photos/29/98/299806_42a37e4d.jpg"/>
          <p:cNvPicPr>
            <a:picLocks noChangeAspect="1" noChangeArrowheads="1"/>
          </p:cNvPicPr>
          <p:nvPr/>
        </p:nvPicPr>
        <p:blipFill rotWithShape="1">
          <a:blip r:embed="rId3">
            <a:extLst>
              <a:ext uri="{28A0092B-C50C-407E-A947-70E740481C1C}">
                <a14:useLocalDpi xmlns:a14="http://schemas.microsoft.com/office/drawing/2010/main" val="0"/>
              </a:ext>
            </a:extLst>
          </a:blip>
          <a:srcRect l="185" t="7217" r="-185" b="10118"/>
          <a:stretch/>
        </p:blipFill>
        <p:spPr bwMode="auto">
          <a:xfrm>
            <a:off x="0" y="383221"/>
            <a:ext cx="6858000" cy="3782379"/>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p:cNvSpPr/>
          <p:nvPr/>
        </p:nvSpPr>
        <p:spPr>
          <a:xfrm>
            <a:off x="0" y="9508434"/>
            <a:ext cx="6858000" cy="397566"/>
          </a:xfrm>
          <a:prstGeom prst="rect">
            <a:avLst/>
          </a:prstGeom>
          <a:solidFill>
            <a:srgbClr val="D0C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0" y="8972550"/>
            <a:ext cx="6858000" cy="647699"/>
          </a:xfrm>
          <a:prstGeom prst="rect">
            <a:avLst/>
          </a:prstGeom>
          <a:solidFill>
            <a:srgbClr val="BBB1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rotWithShape="1">
          <a:blip r:embed="rId4">
            <a:clrChange>
              <a:clrFrom>
                <a:srgbClr val="FFFFFF"/>
              </a:clrFrom>
              <a:clrTo>
                <a:srgbClr val="FFFFFF">
                  <a:alpha val="0"/>
                </a:srgbClr>
              </a:clrTo>
            </a:clrChange>
          </a:blip>
          <a:srcRect l="29438" t="32238" r="28895" b="56572"/>
          <a:stretch/>
        </p:blipFill>
        <p:spPr>
          <a:xfrm>
            <a:off x="4324350" y="9119034"/>
            <a:ext cx="2523214" cy="364221"/>
          </a:xfrm>
          <a:prstGeom prst="rect">
            <a:avLst/>
          </a:prstGeom>
        </p:spPr>
      </p:pic>
    </p:spTree>
    <p:extLst>
      <p:ext uri="{BB962C8B-B14F-4D97-AF65-F5344CB8AC3E}">
        <p14:creationId xmlns:p14="http://schemas.microsoft.com/office/powerpoint/2010/main" val="2943948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96</TotalTime>
  <Words>120</Words>
  <Application>Microsoft Office PowerPoint</Application>
  <PresentationFormat>A4 Paper (210x297 mm)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Geldart</dc:creator>
  <cp:lastModifiedBy>Ann Saunders</cp:lastModifiedBy>
  <cp:revision>20</cp:revision>
  <cp:lastPrinted>2017-01-24T12:15:05Z</cp:lastPrinted>
  <dcterms:created xsi:type="dcterms:W3CDTF">2016-10-09T19:42:00Z</dcterms:created>
  <dcterms:modified xsi:type="dcterms:W3CDTF">2017-04-12T10:43:42Z</dcterms:modified>
</cp:coreProperties>
</file>